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6"/>
  </p:notesMasterIdLst>
  <p:sldIdLst>
    <p:sldId id="256" r:id="rId5"/>
    <p:sldId id="283" r:id="rId6"/>
    <p:sldId id="285" r:id="rId7"/>
    <p:sldId id="286" r:id="rId8"/>
    <p:sldId id="319" r:id="rId9"/>
    <p:sldId id="257" r:id="rId10"/>
    <p:sldId id="322" r:id="rId11"/>
    <p:sldId id="317" r:id="rId12"/>
    <p:sldId id="318" r:id="rId13"/>
    <p:sldId id="320" r:id="rId14"/>
    <p:sldId id="321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D1B8AC1E-33F4-4838-93D4-16919597507E}">
          <p14:sldIdLst>
            <p14:sldId id="256"/>
            <p14:sldId id="283"/>
            <p14:sldId id="285"/>
            <p14:sldId id="286"/>
            <p14:sldId id="319"/>
            <p14:sldId id="257"/>
            <p14:sldId id="322"/>
            <p14:sldId id="317"/>
            <p14:sldId id="318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651" autoAdjust="0"/>
  </p:normalViewPr>
  <p:slideViewPr>
    <p:cSldViewPr>
      <p:cViewPr varScale="1">
        <p:scale>
          <a:sx n="68" d="100"/>
          <a:sy n="68" d="100"/>
        </p:scale>
        <p:origin x="15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3B3C2-1DA7-4B11-9BFF-EE9FCA0349A7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AE50-AC5B-410B-BEC0-4954EF8AF05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077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AE50-AC5B-410B-BEC0-4954EF8AF05C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436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72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454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31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237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2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0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12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3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486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225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625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F19F0-DFFB-431B-82FD-00A7EE010F7C}" type="datetimeFigureOut">
              <a:rPr lang="sk-SK" smtClean="0"/>
              <a:pPr/>
              <a:t>18. 4. 2024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748830"/>
            <a:ext cx="8280920" cy="536154"/>
          </a:xfrm>
        </p:spPr>
        <p:txBody>
          <a:bodyPr>
            <a:normAutofit/>
          </a:bodyPr>
          <a:lstStyle/>
          <a:p>
            <a:pPr algn="l"/>
            <a:r>
              <a:rPr lang="sk-SK" sz="3200" b="1" baseline="0" dirty="0">
                <a:solidFill>
                  <a:schemeClr val="accent2">
                    <a:lumMod val="50000"/>
                  </a:schemeClr>
                </a:solidFill>
              </a:rPr>
              <a:t>Title of </a:t>
            </a:r>
            <a:r>
              <a:rPr lang="sk-SK" sz="3200" b="1" baseline="0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sk-SK" sz="3200" b="1" baseline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baseline="0" dirty="0" err="1">
                <a:solidFill>
                  <a:schemeClr val="accent2">
                    <a:lumMod val="50000"/>
                  </a:schemeClr>
                </a:solidFill>
              </a:rPr>
              <a:t>Master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’s thesis</a:t>
            </a:r>
            <a:endParaRPr lang="sk-SK" sz="3600" b="1" baseline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54091" y="6020198"/>
            <a:ext cx="4209028" cy="59526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dirty="0" err="1"/>
              <a:t>Supervisor</a:t>
            </a:r>
            <a:r>
              <a:rPr lang="sk-SK" sz="1600" baseline="0" dirty="0">
                <a:solidFill>
                  <a:schemeClr val="tx1"/>
                </a:solidFill>
              </a:rPr>
              <a:t>: doc. Ing. </a:t>
            </a:r>
            <a:r>
              <a:rPr lang="sk-SK" sz="1600" baseline="0" dirty="0" err="1">
                <a:solidFill>
                  <a:schemeClr val="tx1"/>
                </a:solidFill>
              </a:rPr>
              <a:t>Name</a:t>
            </a:r>
            <a:r>
              <a:rPr lang="sk-SK" sz="1600" baseline="0" dirty="0">
                <a:solidFill>
                  <a:schemeClr val="tx1"/>
                </a:solidFill>
              </a:rPr>
              <a:t> </a:t>
            </a:r>
            <a:r>
              <a:rPr lang="sk-SK" sz="1600" baseline="0" dirty="0" err="1">
                <a:solidFill>
                  <a:schemeClr val="tx1"/>
                </a:solidFill>
              </a:rPr>
              <a:t>Surname</a:t>
            </a:r>
            <a:r>
              <a:rPr lang="sk-SK" sz="1600" baseline="0" dirty="0">
                <a:solidFill>
                  <a:schemeClr val="tx1"/>
                </a:solidFill>
              </a:rPr>
              <a:t>, PhD.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dirty="0" err="1"/>
              <a:t>Consultant</a:t>
            </a:r>
            <a:r>
              <a:rPr lang="en-US" sz="1600" dirty="0"/>
              <a:t> (not necessary)</a:t>
            </a:r>
            <a:r>
              <a:rPr lang="sk-SK" sz="1600" baseline="0" dirty="0">
                <a:solidFill>
                  <a:schemeClr val="tx1"/>
                </a:solidFill>
              </a:rPr>
              <a:t>: Mgr. </a:t>
            </a:r>
            <a:r>
              <a:rPr lang="sk-SK" sz="1600" dirty="0" err="1"/>
              <a:t>Name</a:t>
            </a:r>
            <a:r>
              <a:rPr lang="sk-SK" sz="1600" dirty="0"/>
              <a:t> </a:t>
            </a:r>
            <a:r>
              <a:rPr lang="sk-SK" sz="1600" dirty="0" err="1"/>
              <a:t>Surname</a:t>
            </a:r>
            <a:endParaRPr lang="sk-SK" sz="1600" baseline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8279" y="5815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Podnadpis 4"/>
          <p:cNvSpPr txBox="1">
            <a:spLocks/>
          </p:cNvSpPr>
          <p:nvPr/>
        </p:nvSpPr>
        <p:spPr>
          <a:xfrm>
            <a:off x="254091" y="218642"/>
            <a:ext cx="4209028" cy="546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dirty="0">
                <a:solidFill>
                  <a:schemeClr val="bg1"/>
                </a:solidFill>
              </a:rPr>
              <a:t>Technická univerzita v Košiciach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dirty="0">
                <a:solidFill>
                  <a:schemeClr val="bg1"/>
                </a:solidFill>
              </a:rPr>
              <a:t>Ekonomická fakulta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9575" y="3356992"/>
            <a:ext cx="3344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DIPLOMOVÁ/BAKALÁRSKA PRÁCA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0152" y="5956308"/>
            <a:ext cx="32038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sk-SK" dirty="0" err="1"/>
              <a:t>Name</a:t>
            </a:r>
            <a:r>
              <a:rPr lang="sk-SK" dirty="0"/>
              <a:t> </a:t>
            </a:r>
            <a:r>
              <a:rPr lang="sk-SK" dirty="0" err="1"/>
              <a:t>Surname</a:t>
            </a:r>
            <a:r>
              <a:rPr lang="sk-SK" dirty="0"/>
              <a:t> of </a:t>
            </a:r>
            <a:r>
              <a:rPr lang="sk-SK" dirty="0" err="1"/>
              <a:t>author</a:t>
            </a:r>
            <a:r>
              <a:rPr lang="sk-SK" dirty="0"/>
              <a:t>/</a:t>
            </a:r>
            <a:r>
              <a:rPr lang="sk-SK" dirty="0" err="1"/>
              <a:t>student</a:t>
            </a:r>
            <a:endParaRPr lang="sk-SK" dirty="0"/>
          </a:p>
          <a:p>
            <a:pPr>
              <a:spcBef>
                <a:spcPts val="100"/>
              </a:spcBef>
            </a:pPr>
            <a:r>
              <a:rPr lang="sk-SK" dirty="0"/>
              <a:t>2024 Košice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913782"/>
            <a:ext cx="2843808" cy="2706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00" y="3294000"/>
            <a:ext cx="648000" cy="39789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467544" y="3573016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/>
              <a:t>Basic</a:t>
            </a:r>
            <a:r>
              <a:rPr lang="sk-SK" dirty="0"/>
              <a:t> </a:t>
            </a:r>
            <a:r>
              <a:rPr lang="sk-SK" dirty="0" err="1"/>
              <a:t>information</a:t>
            </a:r>
            <a:r>
              <a:rPr lang="sk-SK" dirty="0"/>
              <a:t> (</a:t>
            </a:r>
            <a:r>
              <a:rPr lang="sk-SK" dirty="0" err="1"/>
              <a:t>who</a:t>
            </a:r>
            <a:r>
              <a:rPr lang="sk-SK" dirty="0"/>
              <a:t>, </a:t>
            </a:r>
            <a:r>
              <a:rPr lang="sk-SK" dirty="0" err="1"/>
              <a:t>what</a:t>
            </a:r>
            <a:r>
              <a:rPr lang="sk-SK" dirty="0"/>
              <a:t>, </a:t>
            </a:r>
            <a:r>
              <a:rPr lang="sk-SK" dirty="0" err="1"/>
              <a:t>where</a:t>
            </a:r>
            <a:r>
              <a:rPr lang="sk-SK" dirty="0"/>
              <a:t>) – title of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thesis</a:t>
            </a:r>
            <a:r>
              <a:rPr lang="sk-SK" dirty="0"/>
              <a:t>, </a:t>
            </a:r>
            <a:r>
              <a:rPr lang="sk-SK" dirty="0" err="1"/>
              <a:t>author</a:t>
            </a:r>
            <a:r>
              <a:rPr lang="sk-SK" dirty="0"/>
              <a:t>, </a:t>
            </a:r>
            <a:r>
              <a:rPr lang="sk-SK" dirty="0" err="1"/>
              <a:t>supervisor</a:t>
            </a:r>
            <a:r>
              <a:rPr lang="sk-SK" dirty="0"/>
              <a:t>, </a:t>
            </a:r>
            <a:r>
              <a:rPr lang="sk-SK" dirty="0" err="1"/>
              <a:t>consultant</a:t>
            </a:r>
            <a:r>
              <a:rPr lang="sk-SK" dirty="0"/>
              <a:t> (</a:t>
            </a:r>
            <a:r>
              <a:rPr lang="sk-SK" dirty="0" err="1"/>
              <a:t>if</a:t>
            </a:r>
            <a:r>
              <a:rPr lang="sk-SK" dirty="0"/>
              <a:t> </a:t>
            </a:r>
            <a:r>
              <a:rPr lang="sk-SK" dirty="0" err="1"/>
              <a:t>any</a:t>
            </a:r>
            <a:r>
              <a:rPr lang="sk-SK" dirty="0"/>
              <a:t>), </a:t>
            </a:r>
            <a:r>
              <a:rPr lang="sk-SK" dirty="0" err="1"/>
              <a:t>training</a:t>
            </a:r>
            <a:r>
              <a:rPr lang="sk-SK" dirty="0"/>
              <a:t> </a:t>
            </a:r>
            <a:r>
              <a:rPr lang="sk-SK" dirty="0" err="1"/>
              <a:t>institution</a:t>
            </a:r>
            <a:r>
              <a:rPr lang="sk-SK" dirty="0"/>
              <a:t>. </a:t>
            </a:r>
            <a:br>
              <a:rPr lang="sk-SK" dirty="0"/>
            </a:b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" y="68891"/>
            <a:ext cx="6774472" cy="156990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8A41E06-8E06-68F6-22A7-713BB0DFDF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" y="48647"/>
            <a:ext cx="7594675" cy="18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11560" y="270892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Thank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you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your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attention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064250"/>
            <a:ext cx="2463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Discussion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on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evaluation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diploma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thesis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13285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dirty="0" err="1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Discussion</a:t>
            </a:r>
            <a:r>
              <a:rPr lang="sk-SK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–</a:t>
            </a:r>
            <a:r>
              <a:rPr lang="sk-SK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/>
              <a:t>Prepare materials for responding to questions from the opponent/supervisor at the end of the presentation, after the slide "Thank you for your attention".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dirty="0"/>
              <a:t>Respond only when</a:t>
            </a:r>
            <a:r>
              <a:rPr lang="sk-SK" dirty="0"/>
              <a:t> </a:t>
            </a:r>
            <a:r>
              <a:rPr lang="sk-SK" dirty="0" err="1"/>
              <a:t>asked</a:t>
            </a:r>
            <a:r>
              <a:rPr lang="sk-SK" dirty="0"/>
              <a:t> </a:t>
            </a:r>
            <a:r>
              <a:rPr lang="en-US" dirty="0"/>
              <a:t>by the committee, preferably briefly. Thank them for their comments, consider them as suggestions for improvement rather than criticism.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064250"/>
            <a:ext cx="2463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4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6584" y="1340768"/>
            <a:ext cx="86508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motivation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076" y="213285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/>
              <a:t>(</a:t>
            </a:r>
            <a:r>
              <a:rPr lang="sk-SK" sz="2000" dirty="0" err="1"/>
              <a:t>why</a:t>
            </a:r>
            <a:r>
              <a:rPr lang="en-US" sz="2000" dirty="0"/>
              <a:t>) –</a:t>
            </a:r>
            <a:r>
              <a:rPr lang="sk-SK" sz="2000" dirty="0"/>
              <a:t> </a:t>
            </a:r>
            <a:endParaRPr lang="en-US" sz="2000" dirty="0"/>
          </a:p>
          <a:p>
            <a:pPr marL="114300">
              <a:buClr>
                <a:schemeClr val="accent6"/>
              </a:buClr>
            </a:pPr>
            <a:r>
              <a:rPr lang="en-US" sz="2000" dirty="0"/>
              <a:t>W</a:t>
            </a:r>
            <a:r>
              <a:rPr lang="sk-SK" sz="2000" dirty="0" err="1"/>
              <a:t>hy</a:t>
            </a:r>
            <a:r>
              <a:rPr lang="sk-SK" sz="2000" dirty="0"/>
              <a:t> </a:t>
            </a:r>
            <a:r>
              <a:rPr lang="en-US" sz="2000" dirty="0"/>
              <a:t>did </a:t>
            </a:r>
            <a:r>
              <a:rPr lang="sk-SK" sz="2000" dirty="0"/>
              <a:t>y</a:t>
            </a:r>
            <a:r>
              <a:rPr lang="en-US" sz="2000" dirty="0" err="1"/>
              <a:t>ou</a:t>
            </a:r>
            <a:r>
              <a:rPr lang="en-US" sz="2000" dirty="0"/>
              <a:t> choose this area/topic?</a:t>
            </a:r>
          </a:p>
          <a:p>
            <a:pPr marL="114300">
              <a:buClr>
                <a:schemeClr val="accent6"/>
              </a:buClr>
            </a:pPr>
            <a:r>
              <a:rPr lang="en-US" sz="2000" dirty="0"/>
              <a:t>Explain your motivation, </a:t>
            </a:r>
          </a:p>
          <a:p>
            <a:pPr marL="114300">
              <a:buClr>
                <a:schemeClr val="accent6"/>
              </a:buClr>
            </a:pPr>
            <a:r>
              <a:rPr lang="en-US" sz="2000" dirty="0"/>
              <a:t>Why is this topic/research problem important?</a:t>
            </a:r>
            <a:endParaRPr lang="sk-SK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5733256"/>
            <a:ext cx="78486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67076" y="1844824"/>
            <a:ext cx="8022485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Objective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 of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your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thesis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sk-SK" sz="2000" dirty="0">
                <a:cs typeface="Arial" panose="020B0604020202020204" pitchFamily="34" charset="0"/>
              </a:rPr>
              <a:t>(</a:t>
            </a:r>
            <a:r>
              <a:rPr lang="sk-SK" sz="2000" dirty="0" err="1">
                <a:cs typeface="Arial" panose="020B0604020202020204" pitchFamily="34" charset="0"/>
              </a:rPr>
              <a:t>what</a:t>
            </a:r>
            <a:r>
              <a:rPr lang="sk-SK" sz="2000" dirty="0">
                <a:cs typeface="Arial" panose="020B0604020202020204" pitchFamily="34" charset="0"/>
              </a:rPr>
              <a:t>) – </a:t>
            </a:r>
            <a:r>
              <a:rPr lang="sk-SK" sz="2000" dirty="0" err="1">
                <a:cs typeface="Arial" panose="020B0604020202020204" pitchFamily="34" charset="0"/>
              </a:rPr>
              <a:t>based</a:t>
            </a:r>
            <a:r>
              <a:rPr lang="sk-SK" sz="2000" dirty="0">
                <a:cs typeface="Arial" panose="020B0604020202020204" pitchFamily="34" charset="0"/>
              </a:rPr>
              <a:t> on </a:t>
            </a:r>
            <a:r>
              <a:rPr lang="sk-SK" sz="2000" dirty="0" err="1">
                <a:cs typeface="Arial" panose="020B0604020202020204" pitchFamily="34" charset="0"/>
              </a:rPr>
              <a:t>the</a:t>
            </a:r>
            <a:r>
              <a:rPr lang="sk-SK" sz="2000" dirty="0">
                <a:cs typeface="Arial" panose="020B0604020202020204" pitchFamily="34" charset="0"/>
              </a:rPr>
              <a:t> </a:t>
            </a:r>
            <a:r>
              <a:rPr lang="sk-SK" sz="2000" dirty="0" err="1">
                <a:cs typeface="Arial" panose="020B0604020202020204" pitchFamily="34" charset="0"/>
              </a:rPr>
              <a:t>task</a:t>
            </a:r>
            <a:r>
              <a:rPr lang="sk-SK" sz="2000" dirty="0">
                <a:cs typeface="Arial" panose="020B0604020202020204" pitchFamily="34" charset="0"/>
              </a:rPr>
              <a:t>/</a:t>
            </a:r>
            <a:r>
              <a:rPr lang="sk-SK" sz="2000" dirty="0" err="1">
                <a:cs typeface="Arial" panose="020B0604020202020204" pitchFamily="34" charset="0"/>
              </a:rPr>
              <a:t>assignment</a:t>
            </a:r>
            <a:r>
              <a:rPr lang="en-US" sz="2000" dirty="0"/>
              <a:t>, specific objectives, hypotheses; explain the problem you addressed.</a:t>
            </a:r>
            <a:endParaRPr lang="sk-SK" sz="2000" dirty="0">
              <a:cs typeface="Arial" panose="020B060402020202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Objectives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your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thesis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5145484"/>
            <a:ext cx="63500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1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8" y="2132856"/>
            <a:ext cx="8305800" cy="3686944"/>
          </a:xfrm>
        </p:spPr>
        <p:txBody>
          <a:bodyPr>
            <a:normAutofit/>
          </a:bodyPr>
          <a:lstStyle/>
          <a:p>
            <a:pPr marL="115200" indent="0">
              <a:lnSpc>
                <a:spcPct val="100000"/>
              </a:lnSpc>
              <a:buNone/>
              <a:defRPr/>
            </a:pPr>
            <a:r>
              <a:rPr lang="en-US" sz="2000" baseline="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Research m</a:t>
            </a:r>
            <a:r>
              <a:rPr lang="sk-SK" sz="2000" baseline="0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ethods</a:t>
            </a:r>
            <a:r>
              <a:rPr lang="sk-SK" sz="2000" baseline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(</a:t>
            </a:r>
            <a:r>
              <a:rPr lang="sk-SK" sz="2000" baseline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how</a:t>
            </a:r>
            <a:r>
              <a:rPr lang="sk-SK" sz="2000" baseline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) </a:t>
            </a:r>
            <a:r>
              <a:rPr lang="en-US" sz="2000" baseline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– you need to introduce your research metho</a:t>
            </a:r>
            <a:r>
              <a:rPr lang="en-US" sz="2000" dirty="0">
                <a:latin typeface="+mj-lt"/>
                <a:cs typeface="Times New Roman" pitchFamily="18" charset="0"/>
              </a:rPr>
              <a:t>ds that you used in your thesis. </a:t>
            </a:r>
          </a:p>
          <a:p>
            <a:pPr marL="458100" indent="-342900">
              <a:lnSpc>
                <a:spcPct val="100000"/>
              </a:lnSpc>
              <a:buFontTx/>
              <a:buChar char="-"/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Quantitative (survey, statistical methods, econometric model…)</a:t>
            </a:r>
          </a:p>
          <a:p>
            <a:pPr marL="458100" indent="-342900">
              <a:lnSpc>
                <a:spcPct val="100000"/>
              </a:lnSpc>
              <a:buFontTx/>
              <a:buChar char="-"/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Qualitative (case study, in-depth interviews, …) </a:t>
            </a:r>
          </a:p>
          <a:p>
            <a:pPr marL="115200" indent="0">
              <a:lnSpc>
                <a:spcPct val="100000"/>
              </a:lnSpc>
              <a:buNone/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You can mention both quantitative and qualitative methods or one of them only.</a:t>
            </a:r>
          </a:p>
          <a:p>
            <a:pPr marL="115200" indent="0">
              <a:lnSpc>
                <a:spcPct val="100000"/>
              </a:lnSpc>
              <a:buNone/>
              <a:defRPr/>
            </a:pPr>
            <a:r>
              <a:rPr lang="sk-SK" sz="2000" dirty="0" err="1">
                <a:latin typeface="+mj-lt"/>
                <a:cs typeface="Times New Roman" pitchFamily="18" charset="0"/>
              </a:rPr>
              <a:t>Please</a:t>
            </a:r>
            <a:r>
              <a:rPr lang="sk-SK" sz="2000" dirty="0">
                <a:latin typeface="+mj-lt"/>
                <a:cs typeface="Times New Roman" pitchFamily="18" charset="0"/>
              </a:rPr>
              <a:t> </a:t>
            </a:r>
            <a:r>
              <a:rPr lang="sk-SK" sz="2000" dirty="0" err="1">
                <a:latin typeface="+mj-lt"/>
                <a:cs typeface="Times New Roman" pitchFamily="18" charset="0"/>
              </a:rPr>
              <a:t>explain</a:t>
            </a:r>
            <a:r>
              <a:rPr lang="sk-SK" sz="2000" dirty="0">
                <a:latin typeface="+mj-lt"/>
                <a:cs typeface="Times New Roman" pitchFamily="18" charset="0"/>
              </a:rPr>
              <a:t>, </a:t>
            </a:r>
            <a:r>
              <a:rPr lang="sk-SK" sz="2000" dirty="0" err="1">
                <a:latin typeface="+mj-lt"/>
                <a:cs typeface="Times New Roman" pitchFamily="18" charset="0"/>
              </a:rPr>
              <a:t>why</a:t>
            </a:r>
            <a:r>
              <a:rPr lang="sk-SK" sz="2000" dirty="0">
                <a:latin typeface="+mj-lt"/>
                <a:cs typeface="Times New Roman" pitchFamily="18" charset="0"/>
              </a:rPr>
              <a:t> </a:t>
            </a:r>
            <a:r>
              <a:rPr lang="sk-SK" sz="2000" dirty="0" err="1">
                <a:latin typeface="+mj-lt"/>
                <a:cs typeface="Times New Roman" pitchFamily="18" charset="0"/>
              </a:rPr>
              <a:t>did</a:t>
            </a:r>
            <a:r>
              <a:rPr lang="sk-SK" sz="2000" dirty="0">
                <a:latin typeface="+mj-lt"/>
                <a:cs typeface="Times New Roman" pitchFamily="18" charset="0"/>
              </a:rPr>
              <a:t> </a:t>
            </a:r>
            <a:r>
              <a:rPr lang="sk-SK" sz="2000" dirty="0" err="1">
                <a:latin typeface="+mj-lt"/>
                <a:cs typeface="Times New Roman" pitchFamily="18" charset="0"/>
              </a:rPr>
              <a:t>you</a:t>
            </a:r>
            <a:r>
              <a:rPr lang="sk-SK" sz="2000" dirty="0">
                <a:latin typeface="+mj-lt"/>
                <a:cs typeface="Times New Roman" pitchFamily="18" charset="0"/>
              </a:rPr>
              <a:t> </a:t>
            </a:r>
            <a:r>
              <a:rPr lang="sk-SK" sz="2000" dirty="0" err="1">
                <a:latin typeface="+mj-lt"/>
                <a:cs typeface="Times New Roman" pitchFamily="18" charset="0"/>
              </a:rPr>
              <a:t>use</a:t>
            </a:r>
            <a:r>
              <a:rPr lang="sk-SK" sz="2000" dirty="0">
                <a:latin typeface="+mj-lt"/>
                <a:cs typeface="Times New Roman" pitchFamily="18" charset="0"/>
              </a:rPr>
              <a:t> </a:t>
            </a:r>
            <a:r>
              <a:rPr lang="sk-SK" sz="2000" dirty="0" err="1">
                <a:latin typeface="+mj-lt"/>
                <a:cs typeface="Times New Roman" pitchFamily="18" charset="0"/>
              </a:rPr>
              <a:t>the</a:t>
            </a:r>
            <a:r>
              <a:rPr lang="sk-SK" sz="2000" dirty="0">
                <a:latin typeface="+mj-lt"/>
                <a:cs typeface="Times New Roman" pitchFamily="18" charset="0"/>
              </a:rPr>
              <a:t> </a:t>
            </a:r>
            <a:r>
              <a:rPr lang="sk-SK" sz="2000" dirty="0" err="1">
                <a:latin typeface="+mj-lt"/>
                <a:cs typeface="Times New Roman" pitchFamily="18" charset="0"/>
              </a:rPr>
              <a:t>research</a:t>
            </a:r>
            <a:r>
              <a:rPr lang="sk-SK" sz="2000" dirty="0">
                <a:latin typeface="+mj-lt"/>
                <a:cs typeface="Times New Roman" pitchFamily="18" charset="0"/>
              </a:rPr>
              <a:t> </a:t>
            </a:r>
            <a:r>
              <a:rPr lang="sk-SK" sz="2000" dirty="0" err="1">
                <a:latin typeface="+mj-lt"/>
                <a:cs typeface="Times New Roman" pitchFamily="18" charset="0"/>
              </a:rPr>
              <a:t>method</a:t>
            </a:r>
            <a:r>
              <a:rPr lang="sk-SK" sz="2000" dirty="0">
                <a:latin typeface="+mj-lt"/>
                <a:cs typeface="Times New Roman" pitchFamily="18" charset="0"/>
              </a:rPr>
              <a:t> and </a:t>
            </a:r>
            <a:r>
              <a:rPr lang="sk-SK" sz="2000" dirty="0" err="1">
                <a:latin typeface="+mj-lt"/>
                <a:cs typeface="Times New Roman" pitchFamily="18" charset="0"/>
              </a:rPr>
              <a:t>evaluate</a:t>
            </a:r>
            <a:r>
              <a:rPr lang="sk-SK" sz="2000" dirty="0">
                <a:latin typeface="+mj-lt"/>
                <a:cs typeface="Times New Roman" pitchFamily="18" charset="0"/>
              </a:rPr>
              <a:t> </a:t>
            </a:r>
            <a:r>
              <a:rPr lang="sk-SK" sz="2000" dirty="0" err="1">
                <a:latin typeface="+mj-lt"/>
                <a:cs typeface="Times New Roman" pitchFamily="18" charset="0"/>
              </a:rPr>
              <a:t>critically</a:t>
            </a:r>
            <a:r>
              <a:rPr lang="sk-SK" sz="2000" dirty="0">
                <a:latin typeface="+mj-lt"/>
                <a:cs typeface="Times New Roman" pitchFamily="18" charset="0"/>
              </a:rPr>
              <a:t> </a:t>
            </a:r>
            <a:r>
              <a:rPr lang="sk-SK" sz="2000" dirty="0" err="1">
                <a:latin typeface="+mj-lt"/>
                <a:cs typeface="Times New Roman" pitchFamily="18" charset="0"/>
              </a:rPr>
              <a:t>its</a:t>
            </a:r>
            <a:r>
              <a:rPr lang="sk-SK" sz="2000" dirty="0">
                <a:latin typeface="+mj-lt"/>
                <a:cs typeface="Times New Roman" pitchFamily="18" charset="0"/>
              </a:rPr>
              <a:t> </a:t>
            </a:r>
            <a:r>
              <a:rPr lang="sk-SK" sz="2000" dirty="0" err="1">
                <a:latin typeface="+mj-lt"/>
                <a:cs typeface="Times New Roman" pitchFamily="18" charset="0"/>
              </a:rPr>
              <a:t>relevance</a:t>
            </a:r>
            <a:r>
              <a:rPr lang="sk-SK" sz="2000" dirty="0">
                <a:latin typeface="+mj-lt"/>
                <a:cs typeface="Times New Roman" pitchFamily="18" charset="0"/>
              </a:rPr>
              <a:t> and </a:t>
            </a:r>
            <a:r>
              <a:rPr lang="sk-SK" sz="2000" dirty="0" err="1">
                <a:latin typeface="+mj-lt"/>
                <a:cs typeface="Times New Roman" pitchFamily="18" charset="0"/>
              </a:rPr>
              <a:t>limits</a:t>
            </a:r>
            <a:r>
              <a:rPr lang="sk-SK" sz="20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Research m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ethods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used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843984"/>
            <a:ext cx="4559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6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5894" y="2132856"/>
            <a:ext cx="8229600" cy="3672408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Theoretical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</a:rPr>
              <a:t> part </a:t>
            </a:r>
            <a:r>
              <a:rPr lang="sk-SK" sz="2000" baseline="0" dirty="0">
                <a:solidFill>
                  <a:schemeClr val="tx1"/>
                </a:solidFill>
              </a:rPr>
              <a:t>(</a:t>
            </a:r>
            <a:r>
              <a:rPr lang="en-US" sz="2000" baseline="0" dirty="0">
                <a:solidFill>
                  <a:schemeClr val="tx1"/>
                </a:solidFill>
              </a:rPr>
              <a:t>theoretical background of </a:t>
            </a:r>
            <a:r>
              <a:rPr lang="en-US" sz="2000" dirty="0"/>
              <a:t>your thesis/basic concepts definitions) </a:t>
            </a:r>
            <a:r>
              <a:rPr lang="sk-SK" sz="2000" dirty="0"/>
              <a:t>– </a:t>
            </a:r>
            <a:r>
              <a:rPr lang="sk-SK" sz="2000" dirty="0" err="1"/>
              <a:t>literature</a:t>
            </a:r>
            <a:r>
              <a:rPr lang="sk-SK" sz="2000" dirty="0"/>
              <a:t> </a:t>
            </a:r>
            <a:r>
              <a:rPr lang="sk-SK" sz="2000" dirty="0" err="1"/>
              <a:t>review</a:t>
            </a:r>
            <a:r>
              <a:rPr lang="sk-SK" sz="2000" dirty="0"/>
              <a:t> (</a:t>
            </a:r>
            <a:r>
              <a:rPr lang="sk-SK" sz="2000" dirty="0" err="1"/>
              <a:t>you</a:t>
            </a:r>
            <a:r>
              <a:rPr lang="sk-SK" sz="2000" dirty="0"/>
              <a:t> </a:t>
            </a:r>
            <a:r>
              <a:rPr lang="sk-SK" sz="2000" dirty="0" err="1"/>
              <a:t>can</a:t>
            </a:r>
            <a:r>
              <a:rPr lang="sk-SK" sz="2000" dirty="0"/>
              <a:t> </a:t>
            </a:r>
            <a:r>
              <a:rPr lang="sk-SK" sz="2000" dirty="0" err="1"/>
              <a:t>mention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main</a:t>
            </a:r>
            <a:r>
              <a:rPr lang="sk-SK" sz="2000" dirty="0"/>
              <a:t> </a:t>
            </a:r>
            <a:r>
              <a:rPr lang="sk-SK" sz="2000" dirty="0" err="1"/>
              <a:t>theoretical</a:t>
            </a:r>
            <a:r>
              <a:rPr lang="sk-SK" sz="2000" dirty="0"/>
              <a:t> </a:t>
            </a:r>
            <a:r>
              <a:rPr lang="sk-SK" sz="2000" dirty="0" err="1"/>
              <a:t>concepts</a:t>
            </a:r>
            <a:r>
              <a:rPr lang="sk-SK" sz="2000" dirty="0"/>
              <a:t>, </a:t>
            </a:r>
            <a:r>
              <a:rPr lang="sk-SK" sz="2000" dirty="0" err="1"/>
              <a:t>definitions</a:t>
            </a:r>
            <a:r>
              <a:rPr lang="sk-SK" sz="2000" dirty="0"/>
              <a:t> of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basic</a:t>
            </a:r>
            <a:r>
              <a:rPr lang="sk-SK" sz="2000" dirty="0"/>
              <a:t> term, </a:t>
            </a:r>
            <a:r>
              <a:rPr lang="sk-SK" sz="2000" dirty="0" err="1"/>
              <a:t>the</a:t>
            </a:r>
            <a:r>
              <a:rPr lang="sk-SK" sz="2000" dirty="0"/>
              <a:t> most </a:t>
            </a:r>
            <a:r>
              <a:rPr lang="sk-SK" sz="2000" dirty="0" err="1"/>
              <a:t>important</a:t>
            </a:r>
            <a:r>
              <a:rPr lang="sk-SK" sz="2000" dirty="0"/>
              <a:t> </a:t>
            </a:r>
            <a:r>
              <a:rPr lang="sk-SK" sz="2000" dirty="0" err="1"/>
              <a:t>authors</a:t>
            </a:r>
            <a:r>
              <a:rPr lang="sk-SK" sz="2000" dirty="0"/>
              <a:t>,...)</a:t>
            </a:r>
            <a:endParaRPr lang="sk-SK" sz="2000" baseline="0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Theoretical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part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30858"/>
            <a:ext cx="2679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Current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status  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076" y="2132856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Current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</a:rPr>
              <a:t> status of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problem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being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addressed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/>
              <a:t>(what others write) </a:t>
            </a:r>
            <a:r>
              <a:rPr lang="sk-SK" sz="2000" dirty="0"/>
              <a:t>– </a:t>
            </a:r>
            <a:r>
              <a:rPr lang="en-US" sz="2000" dirty="0"/>
              <a:t>brief overview of the current state of the addressed issue.</a:t>
            </a:r>
          </a:p>
          <a:p>
            <a:pPr marL="114300">
              <a:buClr>
                <a:schemeClr val="accent6"/>
              </a:buClr>
            </a:pPr>
            <a:endParaRPr lang="sk-SK" sz="2000" dirty="0"/>
          </a:p>
          <a:p>
            <a:pPr marL="114300">
              <a:buClr>
                <a:schemeClr val="accent6"/>
              </a:buClr>
            </a:pPr>
            <a:endParaRPr lang="sk-SK" sz="2000" dirty="0"/>
          </a:p>
          <a:p>
            <a:pPr marL="114300">
              <a:buClr>
                <a:schemeClr val="accent6"/>
              </a:buClr>
            </a:pPr>
            <a:endParaRPr lang="sk-SK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6059884"/>
            <a:ext cx="44831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1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Analytical part – results, findings</a:t>
            </a:r>
          </a:p>
          <a:p>
            <a:pPr algn="ctr"/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076" y="1916832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Results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findings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evaluations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/>
              <a:t>(what, how many, why, how) </a:t>
            </a:r>
            <a:r>
              <a:rPr lang="sk-SK" sz="2000" dirty="0"/>
              <a:t>– </a:t>
            </a:r>
            <a:r>
              <a:rPr lang="en-US" sz="2000" dirty="0"/>
              <a:t>emphasize significant results, findings, compare own results with literature, previous studies, other samples, explain or suggest reasons for important findings.</a:t>
            </a:r>
          </a:p>
          <a:p>
            <a:pPr marL="114300">
              <a:buClr>
                <a:schemeClr val="accent6"/>
              </a:buClr>
            </a:pPr>
            <a:endParaRPr lang="en-US" sz="2000" dirty="0"/>
          </a:p>
          <a:p>
            <a:pPr marL="114300">
              <a:buClr>
                <a:schemeClr val="accent6"/>
              </a:buClr>
            </a:pPr>
            <a:r>
              <a:rPr lang="en-US" sz="2000" dirty="0"/>
              <a:t>Describe how you obtained your results and conducted your analysis. </a:t>
            </a:r>
          </a:p>
          <a:p>
            <a:pPr marL="114300">
              <a:buClr>
                <a:schemeClr val="accent6"/>
              </a:buClr>
            </a:pPr>
            <a:r>
              <a:rPr lang="en-US" sz="2000" dirty="0"/>
              <a:t>Clearly explain the variables or concepts measured in your thesis. </a:t>
            </a:r>
          </a:p>
          <a:p>
            <a:pPr marL="114300">
              <a:buClr>
                <a:schemeClr val="accent6"/>
              </a:buClr>
            </a:pPr>
            <a:r>
              <a:rPr lang="en-US" sz="2000" dirty="0"/>
              <a:t>Present the most important tables and charts displaying these variables.</a:t>
            </a:r>
          </a:p>
          <a:p>
            <a:pPr marL="114300">
              <a:buClr>
                <a:schemeClr val="accent6"/>
              </a:buClr>
            </a:pPr>
            <a:endParaRPr lang="en-US" sz="2000" dirty="0"/>
          </a:p>
          <a:p>
            <a:pPr marL="114300">
              <a:buClr>
                <a:schemeClr val="accent6"/>
              </a:buClr>
            </a:pPr>
            <a:r>
              <a:rPr lang="en-US" sz="2000" dirty="0"/>
              <a:t>- </a:t>
            </a:r>
            <a:r>
              <a:rPr lang="sk-SK" sz="2000" dirty="0" err="1"/>
              <a:t>Be</a:t>
            </a:r>
            <a:r>
              <a:rPr lang="sk-SK" sz="2000" dirty="0"/>
              <a:t> </a:t>
            </a:r>
            <a:r>
              <a:rPr lang="sk-SK" sz="2000" dirty="0" err="1"/>
              <a:t>very</a:t>
            </a:r>
            <a:r>
              <a:rPr lang="sk-SK" sz="2000" dirty="0"/>
              <a:t> </a:t>
            </a:r>
            <a:r>
              <a:rPr lang="sk-SK" sz="2000" dirty="0" err="1"/>
              <a:t>precise</a:t>
            </a:r>
            <a:r>
              <a:rPr lang="sk-SK" sz="2000" dirty="0"/>
              <a:t> to </a:t>
            </a:r>
            <a:r>
              <a:rPr lang="sk-SK" sz="2000" dirty="0" err="1"/>
              <a:t>explain</a:t>
            </a:r>
            <a:r>
              <a:rPr lang="sk-SK" sz="2000" dirty="0"/>
              <a:t> </a:t>
            </a:r>
            <a:r>
              <a:rPr lang="sk-SK" sz="2000" dirty="0" err="1"/>
              <a:t>exactly</a:t>
            </a:r>
            <a:r>
              <a:rPr lang="sk-SK" sz="2000" dirty="0"/>
              <a:t> </a:t>
            </a:r>
            <a:r>
              <a:rPr lang="sk-SK" sz="2000" dirty="0" err="1"/>
              <a:t>what</a:t>
            </a:r>
            <a:r>
              <a:rPr lang="sk-SK" sz="2000" dirty="0"/>
              <a:t> are </a:t>
            </a:r>
            <a:r>
              <a:rPr lang="sk-SK" sz="2000" dirty="0" err="1"/>
              <a:t>your</a:t>
            </a:r>
            <a:r>
              <a:rPr lang="sk-SK" sz="2000" dirty="0"/>
              <a:t> </a:t>
            </a:r>
            <a:r>
              <a:rPr lang="sk-SK" sz="2000" dirty="0" err="1"/>
              <a:t>results</a:t>
            </a:r>
            <a:r>
              <a:rPr lang="sk-SK" sz="2000" dirty="0"/>
              <a:t> (</a:t>
            </a:r>
            <a:r>
              <a:rPr lang="sk-SK" sz="2000" dirty="0" err="1"/>
              <a:t>the</a:t>
            </a:r>
            <a:r>
              <a:rPr lang="sk-SK" sz="2000" dirty="0"/>
              <a:t> most </a:t>
            </a:r>
            <a:r>
              <a:rPr lang="sk-SK" sz="2000" dirty="0" err="1"/>
              <a:t>important</a:t>
            </a:r>
            <a:r>
              <a:rPr lang="sk-SK" sz="2000" dirty="0"/>
              <a:t> </a:t>
            </a:r>
            <a:r>
              <a:rPr lang="sk-SK" sz="2000" dirty="0" err="1"/>
              <a:t>findings</a:t>
            </a:r>
            <a:r>
              <a:rPr lang="sk-SK" sz="2000" dirty="0"/>
              <a:t>, </a:t>
            </a:r>
            <a:r>
              <a:rPr lang="sk-SK" sz="2000" dirty="0" err="1"/>
              <a:t>explanation</a:t>
            </a:r>
            <a:r>
              <a:rPr lang="sk-SK" sz="2000" dirty="0"/>
              <a:t> of </a:t>
            </a:r>
            <a:r>
              <a:rPr lang="sk-SK" sz="2000" dirty="0" err="1"/>
              <a:t>some</a:t>
            </a:r>
            <a:r>
              <a:rPr lang="sk-SK" sz="2000" dirty="0"/>
              <a:t> </a:t>
            </a:r>
            <a:r>
              <a:rPr lang="sk-SK" sz="2000" dirty="0" err="1"/>
              <a:t>case</a:t>
            </a:r>
            <a:r>
              <a:rPr lang="sk-SK" sz="2000" dirty="0"/>
              <a:t> </a:t>
            </a:r>
            <a:r>
              <a:rPr lang="sk-SK" sz="2000" dirty="0" err="1"/>
              <a:t>situation</a:t>
            </a:r>
            <a:r>
              <a:rPr lang="sk-SK" sz="2000" dirty="0"/>
              <a:t>, </a:t>
            </a:r>
            <a:r>
              <a:rPr lang="sk-SK" sz="2000" dirty="0" err="1"/>
              <a:t>quantitative</a:t>
            </a:r>
            <a:r>
              <a:rPr lang="sk-SK" sz="2000" dirty="0"/>
              <a:t> </a:t>
            </a:r>
            <a:r>
              <a:rPr lang="sk-SK" sz="2000" dirty="0" err="1"/>
              <a:t>results</a:t>
            </a:r>
            <a:r>
              <a:rPr lang="sk-SK" sz="2000" dirty="0"/>
              <a:t>,....)</a:t>
            </a:r>
            <a:endParaRPr lang="en-US" sz="2000" dirty="0"/>
          </a:p>
          <a:p>
            <a:pPr marL="114300">
              <a:buClr>
                <a:schemeClr val="accent6"/>
              </a:buClr>
            </a:pPr>
            <a:r>
              <a:rPr lang="en-US" sz="2000" dirty="0"/>
              <a:t>- </a:t>
            </a:r>
            <a:r>
              <a:rPr lang="sk-SK" sz="2000" dirty="0" err="1"/>
              <a:t>You</a:t>
            </a:r>
            <a:r>
              <a:rPr lang="sk-SK" sz="2000" dirty="0"/>
              <a:t> </a:t>
            </a:r>
            <a:r>
              <a:rPr lang="sk-SK" sz="2000" dirty="0" err="1"/>
              <a:t>can</a:t>
            </a:r>
            <a:r>
              <a:rPr lang="sk-SK" sz="2000" dirty="0"/>
              <a:t> </a:t>
            </a:r>
            <a:r>
              <a:rPr lang="sk-SK" sz="2000" dirty="0" err="1"/>
              <a:t>discuss</a:t>
            </a:r>
            <a:r>
              <a:rPr lang="sk-SK" sz="2000" dirty="0"/>
              <a:t> (</a:t>
            </a:r>
            <a:r>
              <a:rPr lang="sk-SK" sz="2000" dirty="0" err="1"/>
              <a:t>e.g</a:t>
            </a:r>
            <a:r>
              <a:rPr lang="sk-SK" sz="2000" dirty="0"/>
              <a:t>. </a:t>
            </a:r>
            <a:r>
              <a:rPr lang="sk-SK" sz="2000" dirty="0" err="1"/>
              <a:t>compare</a:t>
            </a:r>
            <a:r>
              <a:rPr lang="sk-SK" sz="2000" dirty="0"/>
              <a:t>) </a:t>
            </a:r>
            <a:r>
              <a:rPr lang="sk-SK" sz="2000" dirty="0" err="1"/>
              <a:t>your</a:t>
            </a:r>
            <a:r>
              <a:rPr lang="sk-SK" sz="2000" dirty="0"/>
              <a:t> </a:t>
            </a:r>
            <a:r>
              <a:rPr lang="sk-SK" sz="2000" dirty="0" err="1"/>
              <a:t>results</a:t>
            </a:r>
            <a:r>
              <a:rPr lang="sk-SK" sz="2000" dirty="0"/>
              <a:t> </a:t>
            </a:r>
            <a:r>
              <a:rPr lang="sk-SK" sz="2000" dirty="0" err="1"/>
              <a:t>with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previuos</a:t>
            </a:r>
            <a:r>
              <a:rPr lang="sk-SK" sz="2000" dirty="0"/>
              <a:t> </a:t>
            </a:r>
            <a:r>
              <a:rPr lang="sk-SK" sz="2000" dirty="0" err="1"/>
              <a:t>studies</a:t>
            </a:r>
            <a:r>
              <a:rPr lang="sk-SK" sz="2000" dirty="0"/>
              <a:t> </a:t>
            </a:r>
            <a:r>
              <a:rPr lang="sk-SK" sz="2000" dirty="0" err="1"/>
              <a:t>from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literature</a:t>
            </a:r>
            <a:r>
              <a:rPr lang="sk-SK" sz="2000" dirty="0"/>
              <a:t> </a:t>
            </a:r>
            <a:r>
              <a:rPr lang="sk-SK" sz="2000" dirty="0" err="1"/>
              <a:t>review</a:t>
            </a:r>
            <a:r>
              <a:rPr lang="sk-SK" sz="2000" dirty="0"/>
              <a:t> in </a:t>
            </a:r>
            <a:r>
              <a:rPr lang="sk-SK" sz="2000" dirty="0" err="1"/>
              <a:t>theoretical</a:t>
            </a:r>
            <a:r>
              <a:rPr lang="sk-SK" sz="2000" dirty="0"/>
              <a:t> part. </a:t>
            </a:r>
          </a:p>
          <a:p>
            <a:pPr marL="114300">
              <a:buClr>
                <a:schemeClr val="accent6"/>
              </a:buClr>
            </a:pPr>
            <a:endParaRPr lang="sk-SK" sz="2000" dirty="0"/>
          </a:p>
          <a:p>
            <a:pPr marL="114300">
              <a:buClr>
                <a:schemeClr val="accent6"/>
              </a:buClr>
            </a:pPr>
            <a:endParaRPr lang="sk-SK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148784"/>
            <a:ext cx="4152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076" y="408570"/>
            <a:ext cx="8280920" cy="1940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Proposal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part –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suggestions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5589240"/>
            <a:ext cx="71247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7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Conclusion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sk-SK" sz="3200" b="1" dirty="0" err="1">
                <a:solidFill>
                  <a:schemeClr val="accent2">
                    <a:lumMod val="50000"/>
                  </a:schemeClr>
                </a:solidFill>
              </a:rPr>
              <a:t>contributions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076" y="2136339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Conclusions</a:t>
            </a:r>
            <a:r>
              <a:rPr lang="sk-SK" sz="2000" dirty="0"/>
              <a:t> </a:t>
            </a:r>
            <a:r>
              <a:rPr lang="en-US" sz="2000" dirty="0"/>
              <a:t>–</a:t>
            </a:r>
            <a:r>
              <a:rPr lang="sk-SK" sz="2000" dirty="0"/>
              <a:t> </a:t>
            </a:r>
            <a:r>
              <a:rPr lang="en-US" sz="2000" dirty="0"/>
              <a:t>achievement/failure to achieve objectives, confirmation/disconfirmation of hypotheses, significance and utilization of own results; predict possibilities for further development/utilization of your results.</a:t>
            </a:r>
          </a:p>
          <a:p>
            <a:pPr marL="114300">
              <a:buClr>
                <a:schemeClr val="accent6"/>
              </a:buClr>
            </a:pPr>
            <a:r>
              <a:rPr lang="en-US" sz="2000" dirty="0"/>
              <a:t>Why are your results interesting?</a:t>
            </a:r>
          </a:p>
          <a:p>
            <a:pPr marL="114300">
              <a:buClr>
                <a:schemeClr val="accent6"/>
              </a:buClr>
            </a:pPr>
            <a:r>
              <a:rPr lang="en-US" sz="2000" dirty="0"/>
              <a:t>What can be interesting for the further research</a:t>
            </a:r>
            <a:r>
              <a:rPr lang="sk-SK" sz="2000" dirty="0"/>
              <a:t>?</a:t>
            </a:r>
            <a:endParaRPr lang="en-US" sz="2000" dirty="0"/>
          </a:p>
          <a:p>
            <a:pPr marL="114300">
              <a:buClr>
                <a:schemeClr val="accent6"/>
              </a:buClr>
            </a:pPr>
            <a:r>
              <a:rPr lang="en-US" sz="2000" dirty="0"/>
              <a:t>What are the limits of your research?</a:t>
            </a:r>
            <a:endParaRPr lang="sk-SK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3850" y="6059884"/>
            <a:ext cx="5956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ív balíka Office">
  <a:themeElements>
    <a:clrScheme name="Custom 2">
      <a:dk1>
        <a:srgbClr val="000000"/>
      </a:dk1>
      <a:lt1>
        <a:srgbClr val="FFFFFF"/>
      </a:lt1>
      <a:dk2>
        <a:srgbClr val="585958"/>
      </a:dk2>
      <a:lt2>
        <a:srgbClr val="E3E4E3"/>
      </a:lt2>
      <a:accent1>
        <a:srgbClr val="3D419A"/>
      </a:accent1>
      <a:accent2>
        <a:srgbClr val="60BEFB"/>
      </a:accent2>
      <a:accent3>
        <a:srgbClr val="FFAF00"/>
      </a:accent3>
      <a:accent4>
        <a:srgbClr val="DA52B6"/>
      </a:accent4>
      <a:accent5>
        <a:srgbClr val="D6DF23"/>
      </a:accent5>
      <a:accent6>
        <a:srgbClr val="0095B5"/>
      </a:accent6>
      <a:hlink>
        <a:srgbClr val="F19DB4"/>
      </a:hlink>
      <a:folHlink>
        <a:srgbClr val="F2684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prezentacia_FU_dark_Upravene.pptx" id="{2F52058E-5AD9-4C6C-8DD3-0DC4E9B1E613}" vid="{75200357-3BD2-4706-B1C4-4280A6C8E69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585958"/>
    </a:dk2>
    <a:lt2>
      <a:srgbClr val="E3E4E3"/>
    </a:lt2>
    <a:accent1>
      <a:srgbClr val="3D419A"/>
    </a:accent1>
    <a:accent2>
      <a:srgbClr val="60BEFB"/>
    </a:accent2>
    <a:accent3>
      <a:srgbClr val="FFAF00"/>
    </a:accent3>
    <a:accent4>
      <a:srgbClr val="DA52B6"/>
    </a:accent4>
    <a:accent5>
      <a:srgbClr val="D6DF23"/>
    </a:accent5>
    <a:accent6>
      <a:srgbClr val="0095B5"/>
    </a:accent6>
    <a:hlink>
      <a:srgbClr val="F19DB4"/>
    </a:hlink>
    <a:folHlink>
      <a:srgbClr val="F2684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DBA156BFACBC4B9992E295EDC5FB55" ma:contentTypeVersion="2" ma:contentTypeDescription="Umožňuje vytvoriť nový dokument." ma:contentTypeScope="" ma:versionID="16456c5581e772ca9571c42c41088041">
  <xsd:schema xmlns:xsd="http://www.w3.org/2001/XMLSchema" xmlns:xs="http://www.w3.org/2001/XMLSchema" xmlns:p="http://schemas.microsoft.com/office/2006/metadata/properties" xmlns:ns2="bb4db3cb-acbe-4f38-89e7-03874f7ce9cd" targetNamespace="http://schemas.microsoft.com/office/2006/metadata/properties" ma:root="true" ma:fieldsID="877c6f3a39e76b00d080c375d9fc5acc" ns2:_="">
    <xsd:import namespace="bb4db3cb-acbe-4f38-89e7-03874f7ce9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db3cb-acbe-4f38-89e7-03874f7ce9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b4db3cb-acbe-4f38-89e7-03874f7ce9cd">
      <UserInfo>
        <DisplayName>International Students – členovia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D49E4A3-0AA9-4CF7-93D0-D81D75BD0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db3cb-acbe-4f38-89e7-03874f7ce9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72EDCD-3D68-4C05-9084-5E8883BD20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0019E-2792-4FDA-945C-2F3255B418A8}">
  <ds:schemaRefs>
    <ds:schemaRef ds:uri="http://schemas.microsoft.com/office/2006/metadata/properties"/>
    <ds:schemaRef ds:uri="http://schemas.microsoft.com/office/infopath/2007/PartnerControls"/>
    <ds:schemaRef ds:uri="bb4db3cb-acbe-4f38-89e7-03874f7ce9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542</Words>
  <Application>Microsoft Office PowerPoint</Application>
  <PresentationFormat>Prezentácia na obrazovke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Motív balíka Office</vt:lpstr>
      <vt:lpstr>Title of the Master’s thesis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Základné údaje</dc:title>
  <dc:creator>Adela</dc:creator>
  <cp:lastModifiedBy>Beáta Fecová</cp:lastModifiedBy>
  <cp:revision>54</cp:revision>
  <dcterms:created xsi:type="dcterms:W3CDTF">2017-02-20T14:34:13Z</dcterms:created>
  <dcterms:modified xsi:type="dcterms:W3CDTF">2024-04-18T09:01:30Z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0x010100A9DBA156BFACBC4B9992E295EDC5FB55</vt:lpwstr>
  </property>
</Properties>
</file>